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3.xml" ContentType="application/vnd.openxmlformats-officedocument.themeOverr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theme/themeOverride4.xml" ContentType="application/vnd.openxmlformats-officedocument.themeOverr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heme/themeOverride5.xml" ContentType="application/vnd.openxmlformats-officedocument.themeOverr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heme/themeOverride6.xml" ContentType="application/vnd.openxmlformats-officedocument.themeOverr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heme/themeOverride7.xml" ContentType="application/vnd.openxmlformats-officedocument.themeOverr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8.xml" ContentType="application/vnd.openxmlformats-officedocument.themeOverr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theme/themeOverride9.xml" ContentType="application/vnd.openxmlformats-officedocument.themeOverr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theme/themeOverride10.xml" ContentType="application/vnd.openxmlformats-officedocument.themeOverr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theme/themeOverride11.xml" ContentType="application/vnd.openxmlformats-officedocument.themeOverr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theme/themeOverride12.xml" ContentType="application/vnd.openxmlformats-officedocument.themeOverr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1"/>
  </p:notesMasterIdLst>
  <p:sldIdLst>
    <p:sldId id="256" r:id="rId5"/>
    <p:sldId id="257" r:id="rId6"/>
    <p:sldId id="258" r:id="rId7"/>
    <p:sldId id="276" r:id="rId8"/>
    <p:sldId id="277" r:id="rId9"/>
    <p:sldId id="281" r:id="rId10"/>
    <p:sldId id="287" r:id="rId11"/>
    <p:sldId id="288" r:id="rId12"/>
    <p:sldId id="289" r:id="rId13"/>
    <p:sldId id="290" r:id="rId14"/>
    <p:sldId id="291" r:id="rId15"/>
    <p:sldId id="292" r:id="rId16"/>
    <p:sldId id="293" r:id="rId17"/>
    <p:sldId id="280" r:id="rId18"/>
    <p:sldId id="29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125" autoAdjust="0"/>
    <p:restoredTop sz="94718"/>
  </p:normalViewPr>
  <p:slideViewPr>
    <p:cSldViewPr snapToGrid="0">
      <p:cViewPr varScale="1">
        <p:scale>
          <a:sx n="110" d="100"/>
          <a:sy n="110" d="100"/>
        </p:scale>
        <p:origin x="10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Relationship Id="rId27" Type="http://schemas.microsoft.com/office/2018/10/relationships/authors" Target="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0.xml"/><Relationship Id="rId2" Type="http://schemas.microsoft.com/office/2011/relationships/chartColorStyle" Target="colors10.xml"/><Relationship Id="rId1" Type="http://schemas.microsoft.com/office/2011/relationships/chartStyle" Target="style10.xml"/><Relationship Id="rId4" Type="http://schemas.openxmlformats.org/officeDocument/2006/relationships/package" Target="../embeddings/Microsoft_Excel_Worksheet9.xlsx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1.xml"/><Relationship Id="rId2" Type="http://schemas.microsoft.com/office/2011/relationships/chartColorStyle" Target="colors11.xml"/><Relationship Id="rId1" Type="http://schemas.microsoft.com/office/2011/relationships/chartStyle" Target="style11.xml"/><Relationship Id="rId4" Type="http://schemas.openxmlformats.org/officeDocument/2006/relationships/package" Target="../embeddings/Microsoft_Excel_Worksheet10.xlsx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2.xml"/><Relationship Id="rId2" Type="http://schemas.microsoft.com/office/2011/relationships/chartColorStyle" Target="colors12.xml"/><Relationship Id="rId1" Type="http://schemas.microsoft.com/office/2011/relationships/chartStyle" Target="style12.xml"/><Relationship Id="rId4" Type="http://schemas.openxmlformats.org/officeDocument/2006/relationships/package" Target="../embeddings/Microsoft_Excel_Worksheet11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3.xml"/><Relationship Id="rId2" Type="http://schemas.microsoft.com/office/2011/relationships/chartColorStyle" Target="colors3.xml"/><Relationship Id="rId1" Type="http://schemas.microsoft.com/office/2011/relationships/chartStyle" Target="style3.xml"/><Relationship Id="rId4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4.xml"/><Relationship Id="rId2" Type="http://schemas.microsoft.com/office/2011/relationships/chartColorStyle" Target="colors4.xml"/><Relationship Id="rId1" Type="http://schemas.microsoft.com/office/2011/relationships/chartStyle" Target="style4.xml"/><Relationship Id="rId4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5.xml"/><Relationship Id="rId2" Type="http://schemas.microsoft.com/office/2011/relationships/chartColorStyle" Target="colors5.xml"/><Relationship Id="rId1" Type="http://schemas.microsoft.com/office/2011/relationships/chartStyle" Target="style5.xml"/><Relationship Id="rId4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6.xml"/><Relationship Id="rId2" Type="http://schemas.microsoft.com/office/2011/relationships/chartColorStyle" Target="colors6.xml"/><Relationship Id="rId1" Type="http://schemas.microsoft.com/office/2011/relationships/chartStyle" Target="style6.xml"/><Relationship Id="rId4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7.xml"/><Relationship Id="rId2" Type="http://schemas.microsoft.com/office/2011/relationships/chartColorStyle" Target="colors7.xml"/><Relationship Id="rId1" Type="http://schemas.microsoft.com/office/2011/relationships/chartStyle" Target="style7.xml"/><Relationship Id="rId4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8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package" Target="../embeddings/Microsoft_Excel_Worksheet7.xlsx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9.xml"/><Relationship Id="rId2" Type="http://schemas.microsoft.com/office/2011/relationships/chartColorStyle" Target="colors9.xml"/><Relationship Id="rId1" Type="http://schemas.microsoft.com/office/2011/relationships/chartStyle" Target="style9.xml"/><Relationship Id="rId4" Type="http://schemas.openxmlformats.org/officeDocument/2006/relationships/package" Target="../embeddings/Microsoft_Excel_Worksheet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2!PivotTable1</c:name>
    <c:fmtId val="62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Purchases</a:t>
            </a:r>
            <a:r>
              <a:rPr lang="en-GB" baseline="0"/>
              <a:t> by Income Bracket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2'!$B$1:$B$2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2'!$B$3:$B$7</c:f>
              <c:numCache>
                <c:formatCode>General</c:formatCode>
                <c:ptCount val="4"/>
                <c:pt idx="0">
                  <c:v>169</c:v>
                </c:pt>
                <c:pt idx="1">
                  <c:v>168</c:v>
                </c:pt>
                <c:pt idx="2">
                  <c:v>128</c:v>
                </c:pt>
                <c:pt idx="3">
                  <c:v>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9D6-43D5-982F-8F9ADC6F206F}"/>
            </c:ext>
          </c:extLst>
        </c:ser>
        <c:ser>
          <c:idx val="1"/>
          <c:order val="1"/>
          <c:tx>
            <c:strRef>
              <c:f>'Pivot Table 2'!$C$1:$C$2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2'!$C$3:$C$7</c:f>
              <c:numCache>
                <c:formatCode>General</c:formatCode>
                <c:ptCount val="4"/>
                <c:pt idx="0">
                  <c:v>113</c:v>
                </c:pt>
                <c:pt idx="1">
                  <c:v>191</c:v>
                </c:pt>
                <c:pt idx="2">
                  <c:v>126</c:v>
                </c:pt>
                <c:pt idx="3">
                  <c:v>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9D6-43D5-982F-8F9ADC6F206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083711"/>
        <c:axId val="1559084127"/>
      </c:barChart>
      <c:catAx>
        <c:axId val="1559083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4127"/>
        <c:crosses val="autoZero"/>
        <c:auto val="1"/>
        <c:lblAlgn val="ctr"/>
        <c:lblOffset val="100"/>
        <c:noMultiLvlLbl val="0"/>
      </c:catAx>
      <c:valAx>
        <c:axId val="1559084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37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2!PivotTable3</c:name>
    <c:fmtId val="6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 by Occupation - Europe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2'!$B$19:$B$20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2'!$A$21:$A$26</c:f>
              <c:strCache>
                <c:ptCount val="5"/>
                <c:pt idx="0">
                  <c:v>Clerical</c:v>
                </c:pt>
                <c:pt idx="1">
                  <c:v>Management</c:v>
                </c:pt>
                <c:pt idx="2">
                  <c:v>Manual</c:v>
                </c:pt>
                <c:pt idx="3">
                  <c:v>Professional</c:v>
                </c:pt>
                <c:pt idx="4">
                  <c:v>Skilled Manual</c:v>
                </c:pt>
              </c:strCache>
            </c:strRef>
          </c:cat>
          <c:val>
            <c:numRef>
              <c:f>'Pivot Table 2'!$B$21:$B$26</c:f>
              <c:numCache>
                <c:formatCode>General</c:formatCode>
                <c:ptCount val="5"/>
                <c:pt idx="0">
                  <c:v>51</c:v>
                </c:pt>
                <c:pt idx="1">
                  <c:v>13</c:v>
                </c:pt>
                <c:pt idx="2">
                  <c:v>60</c:v>
                </c:pt>
                <c:pt idx="3">
                  <c:v>17</c:v>
                </c:pt>
                <c:pt idx="4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1A-48E8-B68C-CE58E317045D}"/>
            </c:ext>
          </c:extLst>
        </c:ser>
        <c:ser>
          <c:idx val="1"/>
          <c:order val="1"/>
          <c:tx>
            <c:strRef>
              <c:f>'Pivot Table 2'!$C$19:$C$20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2'!$A$21:$A$26</c:f>
              <c:strCache>
                <c:ptCount val="5"/>
                <c:pt idx="0">
                  <c:v>Clerical</c:v>
                </c:pt>
                <c:pt idx="1">
                  <c:v>Management</c:v>
                </c:pt>
                <c:pt idx="2">
                  <c:v>Manual</c:v>
                </c:pt>
                <c:pt idx="3">
                  <c:v>Professional</c:v>
                </c:pt>
                <c:pt idx="4">
                  <c:v>Skilled Manual</c:v>
                </c:pt>
              </c:strCache>
            </c:strRef>
          </c:cat>
          <c:val>
            <c:numRef>
              <c:f>'Pivot Table 2'!$C$21:$C$26</c:f>
              <c:numCache>
                <c:formatCode>General</c:formatCode>
                <c:ptCount val="5"/>
                <c:pt idx="0">
                  <c:v>64</c:v>
                </c:pt>
                <c:pt idx="1">
                  <c:v>3</c:v>
                </c:pt>
                <c:pt idx="2">
                  <c:v>42</c:v>
                </c:pt>
                <c:pt idx="3">
                  <c:v>20</c:v>
                </c:pt>
                <c:pt idx="4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1A-48E8-B68C-CE58E31704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13074575"/>
        <c:axId val="1913077903"/>
      </c:barChart>
      <c:catAx>
        <c:axId val="19130745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3077903"/>
        <c:crosses val="autoZero"/>
        <c:auto val="1"/>
        <c:lblAlgn val="ctr"/>
        <c:lblOffset val="100"/>
        <c:noMultiLvlLbl val="0"/>
      </c:catAx>
      <c:valAx>
        <c:axId val="1913077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30745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2!PivotTable3</c:name>
    <c:fmtId val="68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 by Occupation – North America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2'!$B$19:$B$20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2'!$A$21:$A$26</c:f>
              <c:strCache>
                <c:ptCount val="5"/>
                <c:pt idx="0">
                  <c:v>Clerical</c:v>
                </c:pt>
                <c:pt idx="1">
                  <c:v>Management</c:v>
                </c:pt>
                <c:pt idx="2">
                  <c:v>Manual</c:v>
                </c:pt>
                <c:pt idx="3">
                  <c:v>Professional</c:v>
                </c:pt>
                <c:pt idx="4">
                  <c:v>Skilled Manual</c:v>
                </c:pt>
              </c:strCache>
            </c:strRef>
          </c:cat>
          <c:val>
            <c:numRef>
              <c:f>'Pivot Table 2'!$B$21:$B$26</c:f>
              <c:numCache>
                <c:formatCode>General</c:formatCode>
                <c:ptCount val="5"/>
                <c:pt idx="0">
                  <c:v>25</c:v>
                </c:pt>
                <c:pt idx="1">
                  <c:v>70</c:v>
                </c:pt>
                <c:pt idx="2">
                  <c:v>2</c:v>
                </c:pt>
                <c:pt idx="3">
                  <c:v>81</c:v>
                </c:pt>
                <c:pt idx="4">
                  <c:v>110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94-426A-8A5E-DFF07E4FB1BD}"/>
            </c:ext>
          </c:extLst>
        </c:ser>
        <c:ser>
          <c:idx val="1"/>
          <c:order val="1"/>
          <c:tx>
            <c:strRef>
              <c:f>'Pivot Table 2'!$C$19:$C$20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2'!$A$21:$A$26</c:f>
              <c:strCache>
                <c:ptCount val="5"/>
                <c:pt idx="0">
                  <c:v>Clerical</c:v>
                </c:pt>
                <c:pt idx="1">
                  <c:v>Management</c:v>
                </c:pt>
                <c:pt idx="2">
                  <c:v>Manual</c:v>
                </c:pt>
                <c:pt idx="3">
                  <c:v>Professional</c:v>
                </c:pt>
                <c:pt idx="4">
                  <c:v>Skilled Manual</c:v>
                </c:pt>
              </c:strCache>
            </c:strRef>
          </c:cat>
          <c:val>
            <c:numRef>
              <c:f>'Pivot Table 2'!$C$21:$C$26</c:f>
              <c:numCache>
                <c:formatCode>General</c:formatCode>
                <c:ptCount val="5"/>
                <c:pt idx="0">
                  <c:v>12</c:v>
                </c:pt>
                <c:pt idx="1">
                  <c:v>38</c:v>
                </c:pt>
                <c:pt idx="2">
                  <c:v>2</c:v>
                </c:pt>
                <c:pt idx="3">
                  <c:v>94</c:v>
                </c:pt>
                <c:pt idx="4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394-426A-8A5E-DFF07E4FB1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13074575"/>
        <c:axId val="1913077903"/>
      </c:barChart>
      <c:catAx>
        <c:axId val="19130745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3077903"/>
        <c:crosses val="autoZero"/>
        <c:auto val="1"/>
        <c:lblAlgn val="ctr"/>
        <c:lblOffset val="100"/>
        <c:noMultiLvlLbl val="0"/>
      </c:catAx>
      <c:valAx>
        <c:axId val="1913077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30745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2!PivotTable3</c:name>
    <c:fmtId val="7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 by Occupation - Pacific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2'!$B$19:$B$20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2'!$A$21:$A$26</c:f>
              <c:strCache>
                <c:ptCount val="5"/>
                <c:pt idx="0">
                  <c:v>Clerical</c:v>
                </c:pt>
                <c:pt idx="1">
                  <c:v>Management</c:v>
                </c:pt>
                <c:pt idx="2">
                  <c:v>Manual</c:v>
                </c:pt>
                <c:pt idx="3">
                  <c:v>Professional</c:v>
                </c:pt>
                <c:pt idx="4">
                  <c:v>Skilled Manual</c:v>
                </c:pt>
              </c:strCache>
            </c:strRef>
          </c:cat>
          <c:val>
            <c:numRef>
              <c:f>'Pivot Table 2'!$B$21:$B$26</c:f>
              <c:numCache>
                <c:formatCode>General</c:formatCode>
                <c:ptCount val="5"/>
                <c:pt idx="0">
                  <c:v>13</c:v>
                </c:pt>
                <c:pt idx="1">
                  <c:v>17</c:v>
                </c:pt>
                <c:pt idx="2">
                  <c:v>2</c:v>
                </c:pt>
                <c:pt idx="3">
                  <c:v>28</c:v>
                </c:pt>
                <c:pt idx="4">
                  <c:v>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EF4-4B61-ADA2-7F2625E92178}"/>
            </c:ext>
          </c:extLst>
        </c:ser>
        <c:ser>
          <c:idx val="1"/>
          <c:order val="1"/>
          <c:tx>
            <c:strRef>
              <c:f>'Pivot Table 2'!$C$19:$C$20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2'!$A$21:$A$26</c:f>
              <c:strCache>
                <c:ptCount val="5"/>
                <c:pt idx="0">
                  <c:v>Clerical</c:v>
                </c:pt>
                <c:pt idx="1">
                  <c:v>Management</c:v>
                </c:pt>
                <c:pt idx="2">
                  <c:v>Manual</c:v>
                </c:pt>
                <c:pt idx="3">
                  <c:v>Professional</c:v>
                </c:pt>
                <c:pt idx="4">
                  <c:v>Skilled Manual</c:v>
                </c:pt>
              </c:strCache>
            </c:strRef>
          </c:cat>
          <c:val>
            <c:numRef>
              <c:f>'Pivot Table 2'!$C$21:$C$26</c:f>
              <c:numCache>
                <c:formatCode>General</c:formatCode>
                <c:ptCount val="5"/>
                <c:pt idx="0">
                  <c:v>12</c:v>
                </c:pt>
                <c:pt idx="1">
                  <c:v>32</c:v>
                </c:pt>
                <c:pt idx="2">
                  <c:v>11</c:v>
                </c:pt>
                <c:pt idx="3">
                  <c:v>36</c:v>
                </c:pt>
                <c:pt idx="4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EF4-4B61-ADA2-7F2625E9217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13074575"/>
        <c:axId val="1913077903"/>
      </c:barChart>
      <c:catAx>
        <c:axId val="19130745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3077903"/>
        <c:crosses val="autoZero"/>
        <c:auto val="1"/>
        <c:lblAlgn val="ctr"/>
        <c:lblOffset val="100"/>
        <c:noMultiLvlLbl val="0"/>
      </c:catAx>
      <c:valAx>
        <c:axId val="1913077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307457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2!PivotTable1</c:name>
    <c:fmtId val="67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</a:t>
            </a:r>
            <a:r>
              <a:rPr lang="en-GB" baseline="0" dirty="0"/>
              <a:t> by Income Bracket – Single (unmarried)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2'!$B$1:$B$2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2'!$B$3:$B$7</c:f>
              <c:numCache>
                <c:formatCode>General</c:formatCode>
                <c:ptCount val="4"/>
                <c:pt idx="0">
                  <c:v>91</c:v>
                </c:pt>
                <c:pt idx="1">
                  <c:v>50</c:v>
                </c:pt>
                <c:pt idx="2">
                  <c:v>50</c:v>
                </c:pt>
                <c:pt idx="3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D9-4318-B502-7D5CC5E5260A}"/>
            </c:ext>
          </c:extLst>
        </c:ser>
        <c:ser>
          <c:idx val="1"/>
          <c:order val="1"/>
          <c:tx>
            <c:strRef>
              <c:f>'Pivot Table 2'!$C$1:$C$2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2'!$C$3:$C$7</c:f>
              <c:numCache>
                <c:formatCode>General</c:formatCode>
                <c:ptCount val="4"/>
                <c:pt idx="0">
                  <c:v>69</c:v>
                </c:pt>
                <c:pt idx="1">
                  <c:v>89</c:v>
                </c:pt>
                <c:pt idx="2">
                  <c:v>70</c:v>
                </c:pt>
                <c:pt idx="3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AD9-4318-B502-7D5CC5E526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083711"/>
        <c:axId val="1559084127"/>
      </c:barChart>
      <c:catAx>
        <c:axId val="1559083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4127"/>
        <c:crosses val="autoZero"/>
        <c:auto val="1"/>
        <c:lblAlgn val="ctr"/>
        <c:lblOffset val="100"/>
        <c:noMultiLvlLbl val="0"/>
      </c:catAx>
      <c:valAx>
        <c:axId val="1559084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3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2!PivotTable1</c:name>
    <c:fmtId val="7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</a:t>
            </a:r>
            <a:r>
              <a:rPr lang="en-GB" baseline="0" dirty="0"/>
              <a:t> by Income Bracket - Europe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2'!$B$1:$B$2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2'!$B$3:$B$7</c:f>
              <c:numCache>
                <c:formatCode>General</c:formatCode>
                <c:ptCount val="4"/>
                <c:pt idx="0">
                  <c:v>61</c:v>
                </c:pt>
                <c:pt idx="1">
                  <c:v>6</c:v>
                </c:pt>
                <c:pt idx="2">
                  <c:v>7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A0-4F56-A691-4237A23370E7}"/>
            </c:ext>
          </c:extLst>
        </c:ser>
        <c:ser>
          <c:idx val="1"/>
          <c:order val="1"/>
          <c:tx>
            <c:strRef>
              <c:f>'Pivot Table 2'!$C$1:$C$2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2'!$C$3:$C$7</c:f>
              <c:numCache>
                <c:formatCode>General</c:formatCode>
                <c:ptCount val="4"/>
                <c:pt idx="0">
                  <c:v>51</c:v>
                </c:pt>
                <c:pt idx="1">
                  <c:v>18</c:v>
                </c:pt>
                <c:pt idx="2">
                  <c:v>4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A0-4F56-A691-4237A23370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083711"/>
        <c:axId val="1559084127"/>
      </c:barChart>
      <c:catAx>
        <c:axId val="1559083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4127"/>
        <c:crosses val="autoZero"/>
        <c:auto val="1"/>
        <c:lblAlgn val="ctr"/>
        <c:lblOffset val="100"/>
        <c:noMultiLvlLbl val="0"/>
      </c:catAx>
      <c:valAx>
        <c:axId val="1559084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3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2!PivotTable1</c:name>
    <c:fmtId val="7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</a:t>
            </a:r>
            <a:r>
              <a:rPr lang="en-GB" baseline="0" dirty="0"/>
              <a:t> by Income Bracket – North America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2'!$B$1:$B$2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2'!$B$3:$B$7</c:f>
              <c:numCache>
                <c:formatCode>General</c:formatCode>
                <c:ptCount val="4"/>
                <c:pt idx="0">
                  <c:v>22</c:v>
                </c:pt>
                <c:pt idx="1">
                  <c:v>39</c:v>
                </c:pt>
                <c:pt idx="2">
                  <c:v>26</c:v>
                </c:pt>
                <c:pt idx="3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9A8-4406-9E4C-4953FC0955FD}"/>
            </c:ext>
          </c:extLst>
        </c:ser>
        <c:ser>
          <c:idx val="1"/>
          <c:order val="1"/>
          <c:tx>
            <c:strRef>
              <c:f>'Pivot Table 2'!$C$1:$C$2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2'!$C$3:$C$7</c:f>
              <c:numCache>
                <c:formatCode>General</c:formatCode>
                <c:ptCount val="4"/>
                <c:pt idx="0">
                  <c:v>6</c:v>
                </c:pt>
                <c:pt idx="1">
                  <c:v>50</c:v>
                </c:pt>
                <c:pt idx="2">
                  <c:v>47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9A8-4406-9E4C-4953FC0955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083711"/>
        <c:axId val="1559084127"/>
      </c:barChart>
      <c:catAx>
        <c:axId val="1559083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4127"/>
        <c:crosses val="autoZero"/>
        <c:auto val="1"/>
        <c:lblAlgn val="ctr"/>
        <c:lblOffset val="100"/>
        <c:noMultiLvlLbl val="0"/>
      </c:catAx>
      <c:valAx>
        <c:axId val="1559084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3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2!PivotTable1</c:name>
    <c:fmtId val="8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</a:t>
            </a:r>
            <a:r>
              <a:rPr lang="en-GB" baseline="0" dirty="0"/>
              <a:t> by Income Bracket - Pacific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2'!$B$1:$B$2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2'!$B$3:$B$7</c:f>
              <c:numCache>
                <c:formatCode>General</c:formatCode>
                <c:ptCount val="4"/>
                <c:pt idx="0">
                  <c:v>8</c:v>
                </c:pt>
                <c:pt idx="1">
                  <c:v>5</c:v>
                </c:pt>
                <c:pt idx="2">
                  <c:v>17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32-49AA-8B97-B5270E0FC490}"/>
            </c:ext>
          </c:extLst>
        </c:ser>
        <c:ser>
          <c:idx val="1"/>
          <c:order val="1"/>
          <c:tx>
            <c:strRef>
              <c:f>'Pivot Table 2'!$C$1:$C$2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2'!$C$3:$C$7</c:f>
              <c:numCache>
                <c:formatCode>General</c:formatCode>
                <c:ptCount val="4"/>
                <c:pt idx="0">
                  <c:v>12</c:v>
                </c:pt>
                <c:pt idx="1">
                  <c:v>21</c:v>
                </c:pt>
                <c:pt idx="2">
                  <c:v>19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B32-49AA-8B97-B5270E0FC4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083711"/>
        <c:axId val="1559084127"/>
      </c:barChart>
      <c:catAx>
        <c:axId val="1559083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4127"/>
        <c:crosses val="autoZero"/>
        <c:auto val="1"/>
        <c:lblAlgn val="ctr"/>
        <c:lblOffset val="100"/>
        <c:noMultiLvlLbl val="0"/>
      </c:catAx>
      <c:valAx>
        <c:axId val="1559084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37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2!PivotTable1</c:name>
    <c:fmtId val="7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</a:t>
            </a:r>
            <a:r>
              <a:rPr lang="en-GB" baseline="0" dirty="0"/>
              <a:t> by Income Bracket - Europe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2'!$B$1:$B$2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2'!$B$3:$B$7</c:f>
              <c:numCache>
                <c:formatCode>General</c:formatCode>
                <c:ptCount val="4"/>
                <c:pt idx="0">
                  <c:v>61</c:v>
                </c:pt>
                <c:pt idx="1">
                  <c:v>6</c:v>
                </c:pt>
                <c:pt idx="2">
                  <c:v>7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A0-4F56-A691-4237A23370E7}"/>
            </c:ext>
          </c:extLst>
        </c:ser>
        <c:ser>
          <c:idx val="1"/>
          <c:order val="1"/>
          <c:tx>
            <c:strRef>
              <c:f>'Pivot Table 2'!$C$1:$C$2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2'!$C$3:$C$7</c:f>
              <c:numCache>
                <c:formatCode>General</c:formatCode>
                <c:ptCount val="4"/>
                <c:pt idx="0">
                  <c:v>51</c:v>
                </c:pt>
                <c:pt idx="1">
                  <c:v>18</c:v>
                </c:pt>
                <c:pt idx="2">
                  <c:v>4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A0-4F56-A691-4237A23370E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083711"/>
        <c:axId val="1559084127"/>
      </c:barChart>
      <c:catAx>
        <c:axId val="1559083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4127"/>
        <c:crosses val="autoZero"/>
        <c:auto val="1"/>
        <c:lblAlgn val="ctr"/>
        <c:lblOffset val="100"/>
        <c:noMultiLvlLbl val="0"/>
      </c:catAx>
      <c:valAx>
        <c:axId val="1559084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3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</a:t>
            </a:r>
            <a:r>
              <a:rPr lang="en-GB" baseline="0" dirty="0"/>
              <a:t> by Income Bracket – North America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2'!$B$1:$B$2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2'!$B$3:$B$7</c:f>
              <c:numCache>
                <c:formatCode>General</c:formatCode>
                <c:ptCount val="4"/>
                <c:pt idx="0">
                  <c:v>22</c:v>
                </c:pt>
                <c:pt idx="1">
                  <c:v>39</c:v>
                </c:pt>
                <c:pt idx="2">
                  <c:v>26</c:v>
                </c:pt>
                <c:pt idx="3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864-4074-AAE7-67C08E4C6B90}"/>
            </c:ext>
          </c:extLst>
        </c:ser>
        <c:ser>
          <c:idx val="1"/>
          <c:order val="1"/>
          <c:tx>
            <c:strRef>
              <c:f>'Pivot Table 2'!$C$1:$C$2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2'!$C$3:$C$7</c:f>
              <c:numCache>
                <c:formatCode>General</c:formatCode>
                <c:ptCount val="4"/>
                <c:pt idx="0">
                  <c:v>6</c:v>
                </c:pt>
                <c:pt idx="1">
                  <c:v>50</c:v>
                </c:pt>
                <c:pt idx="2">
                  <c:v>47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864-4074-AAE7-67C08E4C6B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083711"/>
        <c:axId val="1559084127"/>
      </c:barChart>
      <c:catAx>
        <c:axId val="1559083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4127"/>
        <c:crosses val="autoZero"/>
        <c:auto val="1"/>
        <c:lblAlgn val="ctr"/>
        <c:lblOffset val="100"/>
        <c:noMultiLvlLbl val="0"/>
      </c:catAx>
      <c:valAx>
        <c:axId val="1559084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37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2!PivotTable1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/>
              <a:t>Purchases</a:t>
            </a:r>
            <a:r>
              <a:rPr lang="en-GB" baseline="0" dirty="0"/>
              <a:t> by Income Bracket - Pacific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2'!$B$1:$B$2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2'!$B$3:$B$7</c:f>
              <c:numCache>
                <c:formatCode>General</c:formatCode>
                <c:ptCount val="4"/>
                <c:pt idx="0">
                  <c:v>8</c:v>
                </c:pt>
                <c:pt idx="1">
                  <c:v>5</c:v>
                </c:pt>
                <c:pt idx="2">
                  <c:v>17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4A-47AF-9139-A4638F9F3C6D}"/>
            </c:ext>
          </c:extLst>
        </c:ser>
        <c:ser>
          <c:idx val="1"/>
          <c:order val="1"/>
          <c:tx>
            <c:strRef>
              <c:f>'Pivot Table 2'!$C$1:$C$2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2'!$A$3:$A$7</c:f>
              <c:strCache>
                <c:ptCount val="4"/>
                <c:pt idx="0">
                  <c:v>1 Lower Income</c:v>
                </c:pt>
                <c:pt idx="1">
                  <c:v>2 Lower Middle Income</c:v>
                </c:pt>
                <c:pt idx="2">
                  <c:v>3 Upper Middle Income</c:v>
                </c:pt>
                <c:pt idx="3">
                  <c:v>4 Higher Income</c:v>
                </c:pt>
              </c:strCache>
            </c:strRef>
          </c:cat>
          <c:val>
            <c:numRef>
              <c:f>'Pivot Table 2'!$C$3:$C$7</c:f>
              <c:numCache>
                <c:formatCode>General</c:formatCode>
                <c:ptCount val="4"/>
                <c:pt idx="0">
                  <c:v>12</c:v>
                </c:pt>
                <c:pt idx="1">
                  <c:v>21</c:v>
                </c:pt>
                <c:pt idx="2">
                  <c:v>19</c:v>
                </c:pt>
                <c:pt idx="3">
                  <c:v>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84A-47AF-9139-A4638F9F3C6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59083711"/>
        <c:axId val="1559084127"/>
      </c:barChart>
      <c:catAx>
        <c:axId val="15590837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4127"/>
        <c:crosses val="autoZero"/>
        <c:auto val="1"/>
        <c:lblAlgn val="ctr"/>
        <c:lblOffset val="100"/>
        <c:noMultiLvlLbl val="0"/>
      </c:catAx>
      <c:valAx>
        <c:axId val="155908412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5908371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pivotSource>
    <c:name>[Excel Project Dataset - Bike Sales.xlsx]Pivot Table 2!PivotTable3</c:name>
    <c:fmtId val="6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Purchases by Occupation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'Pivot Table 2'!$B$19:$B$20</c:f>
              <c:strCache>
                <c:ptCount val="1"/>
                <c:pt idx="0">
                  <c:v>No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'Pivot Table 2'!$A$21:$A$26</c:f>
              <c:strCache>
                <c:ptCount val="5"/>
                <c:pt idx="0">
                  <c:v>Clerical</c:v>
                </c:pt>
                <c:pt idx="1">
                  <c:v>Management</c:v>
                </c:pt>
                <c:pt idx="2">
                  <c:v>Manual</c:v>
                </c:pt>
                <c:pt idx="3">
                  <c:v>Professional</c:v>
                </c:pt>
                <c:pt idx="4">
                  <c:v>Skilled Manual</c:v>
                </c:pt>
              </c:strCache>
            </c:strRef>
          </c:cat>
          <c:val>
            <c:numRef>
              <c:f>'Pivot Table 2'!$B$21:$B$26</c:f>
              <c:numCache>
                <c:formatCode>General</c:formatCode>
                <c:ptCount val="5"/>
                <c:pt idx="0">
                  <c:v>89</c:v>
                </c:pt>
                <c:pt idx="1">
                  <c:v>100</c:v>
                </c:pt>
                <c:pt idx="2">
                  <c:v>64</c:v>
                </c:pt>
                <c:pt idx="3">
                  <c:v>126</c:v>
                </c:pt>
                <c:pt idx="4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DFD-40AD-B182-3A5C3F692CA4}"/>
            </c:ext>
          </c:extLst>
        </c:ser>
        <c:ser>
          <c:idx val="1"/>
          <c:order val="1"/>
          <c:tx>
            <c:strRef>
              <c:f>'Pivot Table 2'!$C$19:$C$20</c:f>
              <c:strCache>
                <c:ptCount val="1"/>
                <c:pt idx="0">
                  <c:v>Yes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'Pivot Table 2'!$A$21:$A$26</c:f>
              <c:strCache>
                <c:ptCount val="5"/>
                <c:pt idx="0">
                  <c:v>Clerical</c:v>
                </c:pt>
                <c:pt idx="1">
                  <c:v>Management</c:v>
                </c:pt>
                <c:pt idx="2">
                  <c:v>Manual</c:v>
                </c:pt>
                <c:pt idx="3">
                  <c:v>Professional</c:v>
                </c:pt>
                <c:pt idx="4">
                  <c:v>Skilled Manual</c:v>
                </c:pt>
              </c:strCache>
            </c:strRef>
          </c:cat>
          <c:val>
            <c:numRef>
              <c:f>'Pivot Table 2'!$C$21:$C$26</c:f>
              <c:numCache>
                <c:formatCode>General</c:formatCode>
                <c:ptCount val="5"/>
                <c:pt idx="0">
                  <c:v>88</c:v>
                </c:pt>
                <c:pt idx="1">
                  <c:v>73</c:v>
                </c:pt>
                <c:pt idx="2">
                  <c:v>55</c:v>
                </c:pt>
                <c:pt idx="3">
                  <c:v>150</c:v>
                </c:pt>
                <c:pt idx="4">
                  <c:v>115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DFD-40AD-B182-3A5C3F692CA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13074575"/>
        <c:axId val="1913077903"/>
      </c:barChart>
      <c:catAx>
        <c:axId val="191307457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3077903"/>
        <c:crosses val="autoZero"/>
        <c:auto val="1"/>
        <c:lblAlgn val="ctr"/>
        <c:lblOffset val="100"/>
        <c:noMultiLvlLbl val="0"/>
      </c:catAx>
      <c:valAx>
        <c:axId val="191307790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1307457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5/3/2022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mailto:m.collins.data@gmail.com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11.xml"/><Relationship Id="rId4" Type="http://schemas.openxmlformats.org/officeDocument/2006/relationships/chart" Target="../charts/char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/>
          <a:lstStyle/>
          <a:p>
            <a:r>
              <a:rPr lang="en-US" dirty="0"/>
              <a:t>Michael Collins 13.4.22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64786FC-9865-4B26-9022-1581FDED53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1977895"/>
              </p:ext>
            </p:extLst>
          </p:nvPr>
        </p:nvGraphicFramePr>
        <p:xfrm>
          <a:off x="2627458" y="1706563"/>
          <a:ext cx="6771375" cy="3839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Income brackets for single customers by region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503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DBA53065-C113-4E7B-8178-F7C7984757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47306082"/>
              </p:ext>
            </p:extLst>
          </p:nvPr>
        </p:nvGraphicFramePr>
        <p:xfrm>
          <a:off x="2627458" y="1706563"/>
          <a:ext cx="6651453" cy="3839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Income brackets for single customers by region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3687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Occupation Type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12</a:t>
            </a:fld>
            <a:endParaRPr lang="en-US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A00D235C-80D0-414B-A620-CE9E1B6D4C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58729072"/>
              </p:ext>
            </p:extLst>
          </p:nvPr>
        </p:nvGraphicFramePr>
        <p:xfrm>
          <a:off x="1245325" y="1706563"/>
          <a:ext cx="8216350" cy="39147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35597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Occupation Type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A00D235C-80D0-414B-A620-CE9E1B6D4C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781249"/>
              </p:ext>
            </p:extLst>
          </p:nvPr>
        </p:nvGraphicFramePr>
        <p:xfrm>
          <a:off x="381000" y="2130364"/>
          <a:ext cx="3513137" cy="2228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A00D235C-80D0-414B-A620-CE9E1B6D4C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4440332"/>
              </p:ext>
            </p:extLst>
          </p:nvPr>
        </p:nvGraphicFramePr>
        <p:xfrm>
          <a:off x="4300514" y="2130364"/>
          <a:ext cx="3513137" cy="2228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A00D235C-80D0-414B-A620-CE9E1B6D4C6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46872706"/>
              </p:ext>
            </p:extLst>
          </p:nvPr>
        </p:nvGraphicFramePr>
        <p:xfrm>
          <a:off x="8153400" y="2130364"/>
          <a:ext cx="3513137" cy="22288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7" name="Group 6">
            <a:extLst>
              <a:ext uri="{FF2B5EF4-FFF2-40B4-BE49-F238E27FC236}">
                <a16:creationId xmlns:a16="http://schemas.microsoft.com/office/drawing/2014/main" id="{1E6FBDB3-3F66-4435-9435-412672AFC389}"/>
              </a:ext>
            </a:extLst>
          </p:cNvPr>
          <p:cNvGrpSpPr/>
          <p:nvPr/>
        </p:nvGrpSpPr>
        <p:grpSpPr>
          <a:xfrm>
            <a:off x="763341" y="5034616"/>
            <a:ext cx="10665318" cy="646332"/>
            <a:chOff x="794479" y="4557009"/>
            <a:chExt cx="10665318" cy="64633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99D7DA7-B247-4837-A06F-D37BD82B9C47}"/>
                </a:ext>
              </a:extLst>
            </p:cNvPr>
            <p:cNvSpPr txBox="1"/>
            <p:nvPr/>
          </p:nvSpPr>
          <p:spPr>
            <a:xfrm>
              <a:off x="794479" y="4557010"/>
              <a:ext cx="30996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Clerical and Manual occupations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85E80A2-2953-41A3-983A-583A9EBDE1E4}"/>
                </a:ext>
              </a:extLst>
            </p:cNvPr>
            <p:cNvSpPr txBox="1"/>
            <p:nvPr/>
          </p:nvSpPr>
          <p:spPr>
            <a:xfrm>
              <a:off x="4507253" y="4557010"/>
              <a:ext cx="30996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Professional and Skilled Manual occupations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6387B1-A538-4C45-8BCC-932408B61485}"/>
                </a:ext>
              </a:extLst>
            </p:cNvPr>
            <p:cNvSpPr txBox="1"/>
            <p:nvPr/>
          </p:nvSpPr>
          <p:spPr>
            <a:xfrm>
              <a:off x="8360139" y="4557009"/>
              <a:ext cx="30996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/>
                <a:t>Professional and Management occupations</a:t>
              </a:r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5FB7DA2C-F4FE-470F-B61D-38E7CD121727}"/>
              </a:ext>
            </a:extLst>
          </p:cNvPr>
          <p:cNvSpPr txBox="1"/>
          <p:nvPr/>
        </p:nvSpPr>
        <p:spPr>
          <a:xfrm>
            <a:off x="412138" y="4480619"/>
            <a:ext cx="3481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Most likely to make a purchase:</a:t>
            </a:r>
          </a:p>
        </p:txBody>
      </p:sp>
    </p:spTree>
    <p:extLst>
      <p:ext uri="{BB962C8B-B14F-4D97-AF65-F5344CB8AC3E}">
        <p14:creationId xmlns:p14="http://schemas.microsoft.com/office/powerpoint/2010/main" val="1405433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GB" dirty="0"/>
              <a:t>The three regions show different purchasing profiles: Most value can be gained by looking at each region separately to see what is true for them.</a:t>
            </a:r>
          </a:p>
          <a:p>
            <a:r>
              <a:rPr lang="en-GB" dirty="0"/>
              <a:t>Europeans are more likely to purchase if they have a lower income, shorter commute, and no car. </a:t>
            </a:r>
          </a:p>
          <a:p>
            <a:r>
              <a:rPr lang="en-GB" dirty="0"/>
              <a:t>North America shows a trend towards a more affluent customer with a longer commute. </a:t>
            </a:r>
          </a:p>
          <a:p>
            <a:r>
              <a:rPr lang="en-GB" dirty="0"/>
              <a:t>In the Pacific, the customer is more likely to be female, and more women with a higher income don’t buy bikes than do. This is a gap in the market for us. </a:t>
            </a:r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47627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525486"/>
            <a:ext cx="9779183" cy="383086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 dirty="0"/>
              <a:t>Differences between regions may be due to store location or cultural factors. Further data would be needed to better understand this. </a:t>
            </a:r>
          </a:p>
          <a:p>
            <a:r>
              <a:rPr lang="en-GB" dirty="0"/>
              <a:t>The data only measures if a customer made a purchase, not how much they spent. </a:t>
            </a:r>
          </a:p>
          <a:p>
            <a:r>
              <a:rPr lang="en-GB" dirty="0"/>
              <a:t>This data is based on questionnaire respondents. There is no data to say whether they are indicative of the local populations or our bike store customers.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7569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rmAutofit/>
          </a:bodyPr>
          <a:lstStyle/>
          <a:p>
            <a:r>
              <a:rPr lang="en-US" dirty="0"/>
              <a:t>Michael Collins	</a:t>
            </a:r>
          </a:p>
          <a:p>
            <a:r>
              <a:rPr lang="en-US" dirty="0">
                <a:hlinkClick r:id="rId2"/>
              </a:rPr>
              <a:t>m.collins.data@gmail.com</a:t>
            </a:r>
            <a:r>
              <a:rPr lang="en-US" dirty="0"/>
              <a:t>	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Deliverables and Data Source</a:t>
            </a:r>
          </a:p>
          <a:p>
            <a:r>
              <a:rPr lang="en-US" dirty="0"/>
              <a:t>Choosing key measurable factors </a:t>
            </a:r>
          </a:p>
          <a:p>
            <a:r>
              <a:rPr lang="en-US" dirty="0"/>
              <a:t>Analysis process</a:t>
            </a:r>
          </a:p>
          <a:p>
            <a:r>
              <a:rPr lang="en-US" dirty="0"/>
              <a:t>The dashboards</a:t>
            </a:r>
          </a:p>
          <a:p>
            <a:r>
              <a:rPr lang="en-US" dirty="0"/>
              <a:t>What we can learn now &amp; in the future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495D8227-9DE4-4D42-8C1B-E10C828BC634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Deliverables and 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Deliverable: </a:t>
            </a:r>
            <a:r>
              <a:rPr lang="en-GB" dirty="0"/>
              <a:t>Create dashboards that stakeholders can use to better understand their customers. Who bought bikes and who didn't after visiting one of their stores. </a:t>
            </a:r>
          </a:p>
          <a:p>
            <a:r>
              <a:rPr lang="en-GB" dirty="0"/>
              <a:t>Data Source: Customer survey gathered by the company. Unknown time frame.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82A013-EFDC-4D56-A4DF-7F7E07DBD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Choosing key measurable factors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E99A4B-8D37-40A1-A51F-E75CEB3191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AutoNum type="arabicPeriod"/>
            </a:pPr>
            <a:r>
              <a:rPr lang="en-GB" dirty="0"/>
              <a:t>Did they make a purchase? </a:t>
            </a:r>
          </a:p>
          <a:p>
            <a:pPr marL="457200" indent="-457200">
              <a:buAutoNum type="arabicPeriod"/>
            </a:pPr>
            <a:r>
              <a:rPr lang="en-GB" dirty="0"/>
              <a:t>Demographic information: Marital status, region and level of education.</a:t>
            </a:r>
          </a:p>
          <a:p>
            <a:pPr marL="457200" indent="-457200">
              <a:buAutoNum type="arabicPeriod"/>
            </a:pPr>
            <a:r>
              <a:rPr lang="en-GB" dirty="0"/>
              <a:t>Further demographics and financial factors: gender, age, commute distance, income, occupation, number of children an cars.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6CB652-B75F-42BC-BB2B-3CFA5B263F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92931-05C6-8543-8B6E-A8BD29BD5C2B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BA8C6-4180-496A-9959-7978DBE329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767F8E-EA2C-4D42-B9C1-8DFCAAE75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358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Analysis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457200" indent="-457200">
              <a:buAutoNum type="arabicPeriod"/>
            </a:pPr>
            <a:r>
              <a:rPr lang="en-US" dirty="0"/>
              <a:t>Removed duplicates (26 rows removed) and some other cleaning.</a:t>
            </a:r>
          </a:p>
          <a:p>
            <a:pPr marL="457200" indent="-457200">
              <a:buAutoNum type="arabicPeriod"/>
            </a:pPr>
            <a:r>
              <a:rPr lang="en-US" dirty="0"/>
              <a:t>Created brackets for ages and incomes to allow for grouping the data. </a:t>
            </a:r>
          </a:p>
          <a:p>
            <a:pPr marL="457200" indent="-457200">
              <a:buAutoNum type="arabicPeriod"/>
            </a:pPr>
            <a:r>
              <a:rPr lang="en-US" dirty="0"/>
              <a:t>Created pivot tables and charts for each of the driving factors. </a:t>
            </a:r>
          </a:p>
          <a:p>
            <a:pPr marL="457200" indent="-457200">
              <a:buAutoNum type="arabicPeriod"/>
            </a:pPr>
            <a:r>
              <a:rPr lang="en-US" dirty="0"/>
              <a:t>Grouped pivot charts and added slicers to allow you to look at individual demographics. 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5/3/2022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Customer Insights for Bike Store Chain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1808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dirty="0"/>
              <a:t>The dashboard – financial factors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27" name="Graphic 26">
            <a:extLst>
              <a:ext uri="{FF2B5EF4-FFF2-40B4-BE49-F238E27FC236}">
                <a16:creationId xmlns:a16="http://schemas.microsoft.com/office/drawing/2014/main" id="{09476FAA-4458-416F-A1FA-01ECE9F84F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67492" y="2084445"/>
            <a:ext cx="9144000" cy="430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135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Income brackets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C1974D14-755F-420E-AA4C-B43C172F67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1502700"/>
              </p:ext>
            </p:extLst>
          </p:nvPr>
        </p:nvGraphicFramePr>
        <p:xfrm>
          <a:off x="381000" y="1873800"/>
          <a:ext cx="3513137" cy="1990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C1974D14-755F-420E-AA4C-B43C172F67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8714667"/>
              </p:ext>
            </p:extLst>
          </p:nvPr>
        </p:nvGraphicFramePr>
        <p:xfrm>
          <a:off x="4537788" y="2042077"/>
          <a:ext cx="5940490" cy="33790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72DF039E-7214-41E0-AEC1-4EAB13560C36}"/>
              </a:ext>
            </a:extLst>
          </p:cNvPr>
          <p:cNvSpPr/>
          <p:nvPr/>
        </p:nvSpPr>
        <p:spPr>
          <a:xfrm>
            <a:off x="6245289" y="2641827"/>
            <a:ext cx="2824065" cy="277925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0790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Income brackets for single customers by region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C1974D14-755F-420E-AA4C-B43C172F67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70058058"/>
              </p:ext>
            </p:extLst>
          </p:nvPr>
        </p:nvGraphicFramePr>
        <p:xfrm>
          <a:off x="381000" y="2130364"/>
          <a:ext cx="3513137" cy="1990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9" name="Chart 18">
            <a:extLst>
              <a:ext uri="{FF2B5EF4-FFF2-40B4-BE49-F238E27FC236}">
                <a16:creationId xmlns:a16="http://schemas.microsoft.com/office/drawing/2014/main" id="{C1974D14-755F-420E-AA4C-B43C172F67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56620519"/>
              </p:ext>
            </p:extLst>
          </p:nvPr>
        </p:nvGraphicFramePr>
        <p:xfrm>
          <a:off x="4184618" y="2130364"/>
          <a:ext cx="3513137" cy="1990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2" name="Chart 21">
            <a:extLst>
              <a:ext uri="{FF2B5EF4-FFF2-40B4-BE49-F238E27FC236}">
                <a16:creationId xmlns:a16="http://schemas.microsoft.com/office/drawing/2014/main" id="{C1974D14-755F-420E-AA4C-B43C172F67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22333091"/>
              </p:ext>
            </p:extLst>
          </p:nvPr>
        </p:nvGraphicFramePr>
        <p:xfrm>
          <a:off x="7988236" y="2130364"/>
          <a:ext cx="3513137" cy="1990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544273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rmAutofit/>
          </a:bodyPr>
          <a:lstStyle/>
          <a:p>
            <a:r>
              <a:rPr lang="en-US" sz="4400" dirty="0"/>
              <a:t>What we can learn: Income brackets for single customers by region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1707CF3-9BC4-A745-ACDA-A73543D800FE}" type="datetime1">
              <a:rPr lang="en-US" smtClean="0"/>
              <a:pPr>
                <a:spcAft>
                  <a:spcPts val="600"/>
                </a:spcAft>
              </a:pPr>
              <a:t>5/3/2022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Customer Insights for Bike Store Chain</a:t>
            </a: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294A09A9-5501-47C1-A89A-A340965A2BE2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C1974D14-755F-420E-AA4C-B43C172F67F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1114187"/>
              </p:ext>
            </p:extLst>
          </p:nvPr>
        </p:nvGraphicFramePr>
        <p:xfrm>
          <a:off x="2627458" y="1706563"/>
          <a:ext cx="6771375" cy="3839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14444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8964</TotalTime>
  <Words>635</Words>
  <Application>Microsoft Office PowerPoint</Application>
  <PresentationFormat>Widescreen</PresentationFormat>
  <Paragraphs>99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Tenorite</vt:lpstr>
      <vt:lpstr>Office Theme</vt:lpstr>
      <vt:lpstr>Customer Insights for Bike Store Chain</vt:lpstr>
      <vt:lpstr>Outline</vt:lpstr>
      <vt:lpstr>Deliverables and Data Source</vt:lpstr>
      <vt:lpstr>Choosing key measurable factors </vt:lpstr>
      <vt:lpstr>Analysis process</vt:lpstr>
      <vt:lpstr>The dashboard – financial factors</vt:lpstr>
      <vt:lpstr>What we can learn: Income brackets</vt:lpstr>
      <vt:lpstr>What we can learn: Income brackets for single customers by region</vt:lpstr>
      <vt:lpstr>What we can learn: Income brackets for single customers by region</vt:lpstr>
      <vt:lpstr>What we can learn: Income brackets for single customers by region</vt:lpstr>
      <vt:lpstr>What we can learn: Income brackets for single customers by region</vt:lpstr>
      <vt:lpstr>What we can learn: Occupation Type</vt:lpstr>
      <vt:lpstr>What we can learn: Occupation Type</vt:lpstr>
      <vt:lpstr>Summary</vt:lpstr>
      <vt:lpstr>Limitations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Customer Insights for Bike Store Chain</dc:title>
  <dc:creator>Mike Collins</dc:creator>
  <cp:lastModifiedBy>Mike Collins</cp:lastModifiedBy>
  <cp:revision>15</cp:revision>
  <dcterms:created xsi:type="dcterms:W3CDTF">2022-04-13T11:02:43Z</dcterms:created>
  <dcterms:modified xsi:type="dcterms:W3CDTF">2022-05-03T11:27:56Z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